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1"/>
  </p:notesMasterIdLst>
  <p:handoutMasterIdLst>
    <p:handoutMasterId r:id="rId52"/>
  </p:handoutMasterIdLst>
  <p:sldIdLst>
    <p:sldId id="331" r:id="rId2"/>
    <p:sldId id="409" r:id="rId3"/>
    <p:sldId id="287" r:id="rId4"/>
    <p:sldId id="261" r:id="rId5"/>
    <p:sldId id="429" r:id="rId6"/>
    <p:sldId id="430" r:id="rId7"/>
    <p:sldId id="431" r:id="rId8"/>
    <p:sldId id="414" r:id="rId9"/>
    <p:sldId id="410" r:id="rId10"/>
    <p:sldId id="338" r:id="rId11"/>
    <p:sldId id="332" r:id="rId12"/>
    <p:sldId id="432" r:id="rId13"/>
    <p:sldId id="433" r:id="rId14"/>
    <p:sldId id="434" r:id="rId15"/>
    <p:sldId id="435" r:id="rId16"/>
    <p:sldId id="436" r:id="rId17"/>
    <p:sldId id="352" r:id="rId18"/>
    <p:sldId id="437" r:id="rId19"/>
    <p:sldId id="438" r:id="rId20"/>
    <p:sldId id="439" r:id="rId21"/>
    <p:sldId id="440" r:id="rId22"/>
    <p:sldId id="441" r:id="rId23"/>
    <p:sldId id="442" r:id="rId24"/>
    <p:sldId id="366" r:id="rId25"/>
    <p:sldId id="380" r:id="rId26"/>
    <p:sldId id="418" r:id="rId27"/>
    <p:sldId id="419" r:id="rId28"/>
    <p:sldId id="420" r:id="rId29"/>
    <p:sldId id="421" r:id="rId30"/>
    <p:sldId id="422" r:id="rId31"/>
    <p:sldId id="423" r:id="rId32"/>
    <p:sldId id="381" r:id="rId33"/>
    <p:sldId id="382" r:id="rId34"/>
    <p:sldId id="385" r:id="rId35"/>
    <p:sldId id="425" r:id="rId36"/>
    <p:sldId id="443" r:id="rId37"/>
    <p:sldId id="426" r:id="rId38"/>
    <p:sldId id="444" r:id="rId39"/>
    <p:sldId id="445" r:id="rId40"/>
    <p:sldId id="446" r:id="rId41"/>
    <p:sldId id="447" r:id="rId42"/>
    <p:sldId id="448" r:id="rId43"/>
    <p:sldId id="450" r:id="rId44"/>
    <p:sldId id="455" r:id="rId45"/>
    <p:sldId id="395" r:id="rId46"/>
    <p:sldId id="451" r:id="rId47"/>
    <p:sldId id="452" r:id="rId48"/>
    <p:sldId id="454" r:id="rId49"/>
    <p:sldId id="453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AD7"/>
    <a:srgbClr val="1A9988"/>
    <a:srgbClr val="E93D51"/>
    <a:srgbClr val="FFC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55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08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8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4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9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75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23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9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45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3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1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67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17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58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65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68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85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23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16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7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71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26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99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581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467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021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67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42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79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35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51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625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134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1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781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8552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446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45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8219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1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78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700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504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9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8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553301" y="585518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6;p20">
            <a:extLst>
              <a:ext uri="{FF2B5EF4-FFF2-40B4-BE49-F238E27FC236}">
                <a16:creationId xmlns:a16="http://schemas.microsoft.com/office/drawing/2014/main" id="{78F3A150-9CAE-19A6-1136-01CA0332067A}"/>
              </a:ext>
            </a:extLst>
          </p:cNvPr>
          <p:cNvSpPr txBox="1">
            <a:spLocks/>
          </p:cNvSpPr>
          <p:nvPr userDrawn="1"/>
        </p:nvSpPr>
        <p:spPr>
          <a:xfrm>
            <a:off x="342141" y="50280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F2599-DF45-6574-F76F-ABF9952377B3}"/>
              </a:ext>
            </a:extLst>
          </p:cNvPr>
          <p:cNvSpPr txBox="1"/>
          <p:nvPr userDrawn="1"/>
        </p:nvSpPr>
        <p:spPr>
          <a:xfrm>
            <a:off x="1112655" y="1349818"/>
            <a:ext cx="7065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570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userDrawn="1">
  <p:cSld name="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 userDrawn="1"/>
        </p:nvSpPr>
        <p:spPr>
          <a:xfrm>
            <a:off x="0" y="0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14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274428" y="2016471"/>
            <a:ext cx="5534410" cy="1427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服装图像识别：</a:t>
            </a:r>
            <a:b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Keras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搭建与训练模型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477963" y="3950110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1A0847-92B7-4239-53BD-F9CB0EB36AAA}"/>
              </a:ext>
            </a:extLst>
          </p:cNvPr>
          <p:cNvSpPr txBox="1"/>
          <p:nvPr/>
        </p:nvSpPr>
        <p:spPr>
          <a:xfrm>
            <a:off x="840658" y="440963"/>
            <a:ext cx="17304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4200"/>
            </a:pPr>
            <a:r>
              <a:rPr lang="zh-CN" altLang="en-US" sz="4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项目</a:t>
            </a:r>
            <a:r>
              <a:rPr lang="en-US" altLang="zh-CN" sz="4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4</a:t>
            </a:r>
            <a:endParaRPr lang="zh-CN" altLang="en-US" sz="4200" b="1" dirty="0">
              <a:solidFill>
                <a:schemeClr val="dk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661489" y="2095666"/>
            <a:ext cx="3124795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服装图像识别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815A87-4282-C93E-9676-5481BE500703}"/>
              </a:ext>
            </a:extLst>
          </p:cNvPr>
          <p:cNvSpPr txBox="1"/>
          <p:nvPr/>
        </p:nvSpPr>
        <p:spPr>
          <a:xfrm>
            <a:off x="644013" y="318060"/>
            <a:ext cx="150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2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451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512225" y="34413"/>
            <a:ext cx="1621375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构建模型</a:t>
            </a:r>
            <a:endParaRPr lang="zh-TW" altLang="en-US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4E78B-3D41-B2D5-C553-457C3A8574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263050"/>
            <a:ext cx="7289370" cy="286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54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1015867"/>
            <a:ext cx="7610616" cy="296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keras.Sequential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keras.Input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model.compile</a:t>
            </a: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(...)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model.fit</a:t>
            </a: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(...)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序贯模型</a:t>
            </a:r>
          </a:p>
        </p:txBody>
      </p:sp>
      <p:sp>
        <p:nvSpPr>
          <p:cNvPr id="4" name="Google Shape;5732;p99">
            <a:extLst>
              <a:ext uri="{FF2B5EF4-FFF2-40B4-BE49-F238E27FC236}">
                <a16:creationId xmlns:a16="http://schemas.microsoft.com/office/drawing/2014/main" id="{AFBAF1AC-E44E-091A-1700-304991FE3E99}"/>
              </a:ext>
            </a:extLst>
          </p:cNvPr>
          <p:cNvSpPr/>
          <p:nvPr/>
        </p:nvSpPr>
        <p:spPr>
          <a:xfrm>
            <a:off x="6696206" y="3463022"/>
            <a:ext cx="1790412" cy="27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/>
              <a:t>Dense</a:t>
            </a:r>
            <a:r>
              <a:rPr lang="zh-CN" altLang="en-US" sz="1200" dirty="0"/>
              <a:t>（</a:t>
            </a:r>
            <a:r>
              <a:rPr lang="en-US" altLang="zh-CN" sz="1200" dirty="0">
                <a:solidFill>
                  <a:schemeClr val="dk1"/>
                </a:solidFill>
              </a:rPr>
              <a:t> None</a:t>
            </a:r>
            <a:r>
              <a:rPr lang="en" altLang="zh-CN" sz="1200" dirty="0">
                <a:solidFill>
                  <a:schemeClr val="dk1"/>
                </a:solidFill>
              </a:rPr>
              <a:t>,</a:t>
            </a:r>
            <a:r>
              <a:rPr lang="en-US" altLang="zh-CN" sz="1200" dirty="0">
                <a:solidFill>
                  <a:schemeClr val="dk1"/>
                </a:solidFill>
              </a:rPr>
              <a:t> 32</a:t>
            </a:r>
            <a:r>
              <a:rPr lang="zh-CN" altLang="en-US" sz="1200" dirty="0"/>
              <a:t>）</a:t>
            </a:r>
            <a:endParaRPr sz="1200" dirty="0"/>
          </a:p>
        </p:txBody>
      </p:sp>
      <p:sp>
        <p:nvSpPr>
          <p:cNvPr id="5" name="Google Shape;5724;p99">
            <a:extLst>
              <a:ext uri="{FF2B5EF4-FFF2-40B4-BE49-F238E27FC236}">
                <a16:creationId xmlns:a16="http://schemas.microsoft.com/office/drawing/2014/main" id="{01B5DF96-2F01-89BF-EB31-6CB8B544458C}"/>
              </a:ext>
            </a:extLst>
          </p:cNvPr>
          <p:cNvSpPr/>
          <p:nvPr/>
        </p:nvSpPr>
        <p:spPr>
          <a:xfrm>
            <a:off x="6696205" y="3045904"/>
            <a:ext cx="1790413" cy="270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dirty="0" err="1">
                <a:solidFill>
                  <a:schemeClr val="dk1"/>
                </a:solidFill>
              </a:rPr>
              <a:t>InputLayer</a:t>
            </a:r>
            <a:r>
              <a:rPr lang="en" sz="1200" dirty="0">
                <a:solidFill>
                  <a:schemeClr val="dk1"/>
                </a:solidFill>
              </a:rPr>
              <a:t>(</a:t>
            </a:r>
            <a:r>
              <a:rPr lang="en-US" altLang="zh-CN" sz="1200" dirty="0">
                <a:solidFill>
                  <a:schemeClr val="dk1"/>
                </a:solidFill>
              </a:rPr>
              <a:t>None</a:t>
            </a:r>
            <a:r>
              <a:rPr lang="en" sz="1200" dirty="0">
                <a:solidFill>
                  <a:schemeClr val="dk1"/>
                </a:solidFill>
              </a:rPr>
              <a:t>,</a:t>
            </a:r>
            <a:r>
              <a:rPr lang="en-US" altLang="zh-CN" sz="1200" dirty="0">
                <a:solidFill>
                  <a:schemeClr val="dk1"/>
                </a:solidFill>
              </a:rPr>
              <a:t> 784)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6" name="Google Shape;5732;p99">
            <a:extLst>
              <a:ext uri="{FF2B5EF4-FFF2-40B4-BE49-F238E27FC236}">
                <a16:creationId xmlns:a16="http://schemas.microsoft.com/office/drawing/2014/main" id="{A0400834-491F-3C92-4088-663B01B01A9E}"/>
              </a:ext>
            </a:extLst>
          </p:cNvPr>
          <p:cNvSpPr/>
          <p:nvPr/>
        </p:nvSpPr>
        <p:spPr>
          <a:xfrm>
            <a:off x="6696206" y="3899717"/>
            <a:ext cx="1790412" cy="27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/>
              <a:t>Dense</a:t>
            </a:r>
            <a:r>
              <a:rPr lang="zh-CN" altLang="en-US" sz="1200" dirty="0"/>
              <a:t>（</a:t>
            </a:r>
            <a:r>
              <a:rPr lang="en-US" altLang="zh-CN" sz="1200" dirty="0">
                <a:solidFill>
                  <a:schemeClr val="dk1"/>
                </a:solidFill>
              </a:rPr>
              <a:t> None</a:t>
            </a:r>
            <a:r>
              <a:rPr lang="en" altLang="zh-CN" sz="1200" dirty="0">
                <a:solidFill>
                  <a:schemeClr val="dk1"/>
                </a:solidFill>
              </a:rPr>
              <a:t>,</a:t>
            </a:r>
            <a:r>
              <a:rPr lang="en-US" altLang="zh-CN" sz="1200" dirty="0">
                <a:solidFill>
                  <a:schemeClr val="dk1"/>
                </a:solidFill>
              </a:rPr>
              <a:t> 32</a:t>
            </a:r>
            <a:r>
              <a:rPr lang="zh-CN" altLang="en-US" sz="1200" dirty="0"/>
              <a:t>）</a:t>
            </a:r>
            <a:endParaRPr sz="1200" dirty="0"/>
          </a:p>
        </p:txBody>
      </p:sp>
      <p:sp>
        <p:nvSpPr>
          <p:cNvPr id="7" name="Google Shape;5732;p99">
            <a:extLst>
              <a:ext uri="{FF2B5EF4-FFF2-40B4-BE49-F238E27FC236}">
                <a16:creationId xmlns:a16="http://schemas.microsoft.com/office/drawing/2014/main" id="{6FA2E1EB-47E1-7D9D-4F7B-D7A88C6B5B41}"/>
              </a:ext>
            </a:extLst>
          </p:cNvPr>
          <p:cNvSpPr/>
          <p:nvPr/>
        </p:nvSpPr>
        <p:spPr>
          <a:xfrm>
            <a:off x="6696205" y="4364494"/>
            <a:ext cx="1790412" cy="27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/>
              <a:t>Dense</a:t>
            </a:r>
            <a:r>
              <a:rPr lang="zh-CN" altLang="en-US" sz="1200" dirty="0"/>
              <a:t>（</a:t>
            </a:r>
            <a:r>
              <a:rPr lang="en-US" altLang="zh-CN" sz="1200" dirty="0">
                <a:solidFill>
                  <a:schemeClr val="dk1"/>
                </a:solidFill>
              </a:rPr>
              <a:t> None</a:t>
            </a:r>
            <a:r>
              <a:rPr lang="en" altLang="zh-CN" sz="1200" dirty="0">
                <a:solidFill>
                  <a:schemeClr val="dk1"/>
                </a:solidFill>
              </a:rPr>
              <a:t>,</a:t>
            </a:r>
            <a:r>
              <a:rPr lang="en-US" altLang="zh-CN" sz="1200" dirty="0">
                <a:solidFill>
                  <a:schemeClr val="dk1"/>
                </a:solidFill>
              </a:rPr>
              <a:t> 10</a:t>
            </a:r>
            <a:r>
              <a:rPr lang="zh-CN" altLang="en-US" sz="1200" dirty="0"/>
              <a:t>）</a:t>
            </a:r>
            <a:endParaRPr sz="12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3FACD9A-A263-D1DD-F4F4-A23D89262EFB}"/>
              </a:ext>
            </a:extLst>
          </p:cNvPr>
          <p:cNvCxnSpPr>
            <a:cxnSpLocks/>
          </p:cNvCxnSpPr>
          <p:nvPr/>
        </p:nvCxnSpPr>
        <p:spPr>
          <a:xfrm>
            <a:off x="7591411" y="2798254"/>
            <a:ext cx="0" cy="2476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7A6021F-F968-3ED8-4650-77EC30FFA1F2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7591412" y="3315904"/>
            <a:ext cx="0" cy="1471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AFA5BF6-E97D-8039-F401-8A2AE88F62B4}"/>
              </a:ext>
            </a:extLst>
          </p:cNvPr>
          <p:cNvCxnSpPr>
            <a:cxnSpLocks/>
          </p:cNvCxnSpPr>
          <p:nvPr/>
        </p:nvCxnSpPr>
        <p:spPr>
          <a:xfrm>
            <a:off x="7591412" y="3752599"/>
            <a:ext cx="0" cy="1471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C1BA86D-F4B6-D8EC-A453-784841D81BF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591411" y="4169717"/>
            <a:ext cx="1" cy="19477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8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483301" y="1744529"/>
            <a:ext cx="7610616" cy="296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keras.Sequential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.add(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64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,)))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.add(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64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.add(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483302" y="924415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序贯模型</a:t>
            </a:r>
            <a:r>
              <a:rPr lang="en-US" altLang="zh-CN" sz="1800" b="1" dirty="0">
                <a:solidFill>
                  <a:schemeClr val="bg1"/>
                </a:solidFill>
              </a:rPr>
              <a:t>add() </a:t>
            </a:r>
            <a:r>
              <a:rPr lang="zh-CN" altLang="en-US" sz="1800" b="1" dirty="0">
                <a:solidFill>
                  <a:schemeClr val="bg1"/>
                </a:solidFill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50853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4" y="1015866"/>
            <a:ext cx="5776901" cy="2945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这部分返回一个张量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keras.Input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层的实例是可调用的，它以张量为参数，并且返回一个张量</a:t>
            </a:r>
            <a:endParaRPr lang="en-US" altLang="zh-CN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这部分创建了一个包含输入层和三个全连接层的模型</a:t>
            </a:r>
            <a:endParaRPr lang="en-US" altLang="zh-CN" sz="140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mnist_model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函数式</a:t>
            </a:r>
          </a:p>
        </p:txBody>
      </p:sp>
      <p:pic>
        <p:nvPicPr>
          <p:cNvPr id="4" name="图片 3" descr="png">
            <a:extLst>
              <a:ext uri="{FF2B5EF4-FFF2-40B4-BE49-F238E27FC236}">
                <a16:creationId xmlns:a16="http://schemas.microsoft.com/office/drawing/2014/main" id="{4507CAE6-F25B-C04E-F3C0-EB9D41909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57" y="2488518"/>
            <a:ext cx="2349500" cy="224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65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473774" y="1958841"/>
            <a:ext cx="5899805" cy="1609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a multi-class classification problem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rmsprop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335664" y="1310178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编译</a:t>
            </a:r>
          </a:p>
        </p:txBody>
      </p:sp>
    </p:spTree>
    <p:extLst>
      <p:ext uri="{BB962C8B-B14F-4D97-AF65-F5344CB8AC3E}">
        <p14:creationId xmlns:p14="http://schemas.microsoft.com/office/powerpoint/2010/main" val="3479691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2457614" y="137653"/>
            <a:ext cx="4198825" cy="5515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'auto'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class_weight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sample_weight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initial_epoch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validation_steps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validation_batch_size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validation_freq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max_queue_size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234801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438482" y="108283"/>
            <a:ext cx="2034331" cy="46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  <a:buFont typeface="Arial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服装图像识别</a:t>
            </a:r>
            <a:endParaRPr lang="zh-TW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17992D-86C5-0A03-C602-6649D50C2E6E}"/>
              </a:ext>
            </a:extLst>
          </p:cNvPr>
          <p:cNvSpPr txBox="1"/>
          <p:nvPr/>
        </p:nvSpPr>
        <p:spPr>
          <a:xfrm>
            <a:off x="1094429" y="1364049"/>
            <a:ext cx="3477571" cy="1989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Step1: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准备数据</a:t>
            </a:r>
          </a:p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Step2: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搭建模型</a:t>
            </a:r>
          </a:p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Step3: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迭代训练</a:t>
            </a:r>
          </a:p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Step4: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使用模型</a:t>
            </a:r>
          </a:p>
        </p:txBody>
      </p:sp>
      <p:pic>
        <p:nvPicPr>
          <p:cNvPr id="8194" name="Picture 2" descr="png">
            <a:extLst>
              <a:ext uri="{FF2B5EF4-FFF2-40B4-BE49-F238E27FC236}">
                <a16:creationId xmlns:a16="http://schemas.microsoft.com/office/drawing/2014/main" id="{747FF04C-4818-58F2-B1F7-F5EC964A8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77" y="801328"/>
            <a:ext cx="3448894" cy="344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28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76301" y="1081706"/>
            <a:ext cx="8441442" cy="3632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fashion_mnist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keras.datasets.fashion_mnist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fashion_mnist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.load_data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60000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"float32"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astype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"float32"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altLang="zh-CN" sz="140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zh-CN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"Training set: 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 set:  </a:t>
            </a:r>
            <a:r>
              <a:rPr lang="en-US" altLang="zh-CN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</a:t>
            </a:r>
            <a:r>
              <a:rPr lang="en-US" altLang="zh-CN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images</a:t>
            </a:r>
            <a:r>
              <a:rPr lang="en-US" altLang="zh-CN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4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下载数据集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776301" y="734522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838338" y="1786556"/>
            <a:ext cx="6119799" cy="1894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keras.Sequential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keras.layers.Flatten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keras.layers.Dense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keras.layers.Dense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2059563" y="920965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构建模型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838338" y="1439372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07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 idx="4294967295"/>
          </p:nvPr>
        </p:nvSpPr>
        <p:spPr>
          <a:xfrm>
            <a:off x="414790" y="41705"/>
            <a:ext cx="185727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751149" y="1005617"/>
            <a:ext cx="3893877" cy="3298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知识目标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 </a:t>
            </a:r>
            <a:r>
              <a:rPr lang="en-US" altLang="zh-CN" sz="18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Keras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的发展历史及作用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 层的作用及定义层的方法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 定义模型的方法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 序贯模型的定义方法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 函数式模型的定义方法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训练数据集输入模型的方法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endParaRPr lang="zh-CN" altLang="en-US" sz="24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Raleway Light"/>
            </a:endParaRP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4744216" y="878962"/>
            <a:ext cx="3966903" cy="384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能力目标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熟练预处理模型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定义序贯模型与函数式模型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选择合适的损失函数以及优化器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使用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fit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训练模型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熟练评估与预测模型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熟练保存与加载模型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使用</a:t>
            </a:r>
            <a:r>
              <a:rPr lang="en-US" altLang="zh-CN" sz="18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tf.data</a:t>
            </a:r>
            <a:r>
              <a:rPr lang="en-US" altLang="zh-CN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 API</a:t>
            </a:r>
            <a:r>
              <a:rPr lang="zh-CN" altLang="en-US" sz="18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构建数据集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822954" y="1924043"/>
            <a:ext cx="8441442" cy="2190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.keras.losses.SparseCategoricalCrossentropy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from_logits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优化器</a:t>
            </a: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optimizer</a:t>
            </a:r>
            <a:r>
              <a:rPr lang="zh-CN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http://keras-cn.readthedocs.io/en/latest/other/optimizers/</a:t>
            </a: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损失函数</a:t>
            </a: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loss</a:t>
            </a:r>
            <a:r>
              <a:rPr lang="zh-CN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http://keras-cn.readthedocs.io/en/latest/other/objectives/</a:t>
            </a: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#</a:t>
            </a:r>
            <a:r>
              <a:rPr lang="zh-CN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模型评估方法</a:t>
            </a: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metrics</a:t>
            </a:r>
            <a:r>
              <a:rPr lang="zh-CN" altLang="en-US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400" b="1" dirty="0">
                <a:solidFill>
                  <a:srgbClr val="6A9955"/>
                </a:solidFill>
                <a:latin typeface="Consolas" panose="020B0609020204030204" pitchFamily="49" charset="0"/>
              </a:rPr>
              <a:t>http://keras-cn.readthedocs.io/en/latest/other/metrics/</a:t>
            </a: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46050" indent="0">
              <a:buNone/>
            </a:pPr>
            <a:br>
              <a:rPr lang="zh-CN" alt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822954" y="985264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编译模型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781064" y="1616266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D72596D7-7A88-100F-24F8-452441E87A26}"/>
              </a:ext>
            </a:extLst>
          </p:cNvPr>
          <p:cNvSpPr/>
          <p:nvPr/>
        </p:nvSpPr>
        <p:spPr>
          <a:xfrm>
            <a:off x="5634384" y="562360"/>
            <a:ext cx="3060136" cy="1105677"/>
          </a:xfrm>
          <a:prstGeom prst="borderCallout1">
            <a:avLst>
              <a:gd name="adj1" fmla="val 107255"/>
              <a:gd name="adj2" fmla="val 45791"/>
              <a:gd name="adj3" fmla="val 157836"/>
              <a:gd name="adj4" fmla="val 4372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b="1" dirty="0">
                <a:solidFill>
                  <a:srgbClr val="9CDCFE"/>
                </a:solidFill>
                <a:latin typeface="Consolas" panose="020B0609020204030204" pitchFamily="49" charset="0"/>
              </a:rPr>
              <a:t>binary_accuracy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categorical_accuracy</a:t>
            </a:r>
            <a:r>
              <a:rPr lang="en-US" altLang="zh-CN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sparse_categorical_accuracy</a:t>
            </a:r>
            <a:endParaRPr lang="en-US" altLang="zh-CN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mean_squared_error</a:t>
            </a:r>
            <a:endParaRPr lang="en-US" altLang="zh-CN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D6E15D5C-A978-D4DE-555E-7A262BC7804F}"/>
              </a:ext>
            </a:extLst>
          </p:cNvPr>
          <p:cNvSpPr/>
          <p:nvPr/>
        </p:nvSpPr>
        <p:spPr>
          <a:xfrm>
            <a:off x="3696728" y="897756"/>
            <a:ext cx="1169187" cy="675502"/>
          </a:xfrm>
          <a:prstGeom prst="borderCallout1">
            <a:avLst>
              <a:gd name="adj1" fmla="val 107255"/>
              <a:gd name="adj2" fmla="val 45791"/>
              <a:gd name="adj3" fmla="val 157836"/>
              <a:gd name="adj4" fmla="val 4372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b="1" dirty="0">
                <a:solidFill>
                  <a:srgbClr val="9CDCFE"/>
                </a:solidFill>
                <a:latin typeface="Consolas" panose="020B0609020204030204" pitchFamily="49" charset="0"/>
              </a:rPr>
              <a:t>SGD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9CDCFE"/>
                </a:solidFill>
                <a:latin typeface="Consolas" panose="020B0609020204030204" pitchFamily="49" charset="0"/>
              </a:rPr>
              <a:t>RMSprop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9CDCFE"/>
                </a:solidFill>
                <a:latin typeface="Consolas" panose="020B0609020204030204" pitchFamily="49" charset="0"/>
              </a:rPr>
              <a:t>Adam</a:t>
            </a:r>
          </a:p>
        </p:txBody>
      </p:sp>
      <p:sp>
        <p:nvSpPr>
          <p:cNvPr id="11" name="标注: 线形 10">
            <a:extLst>
              <a:ext uri="{FF2B5EF4-FFF2-40B4-BE49-F238E27FC236}">
                <a16:creationId xmlns:a16="http://schemas.microsoft.com/office/drawing/2014/main" id="{45514ADF-9E23-A3A9-5041-7062D1F65F2D}"/>
              </a:ext>
            </a:extLst>
          </p:cNvPr>
          <p:cNvSpPr/>
          <p:nvPr/>
        </p:nvSpPr>
        <p:spPr>
          <a:xfrm>
            <a:off x="4329655" y="1586292"/>
            <a:ext cx="1169187" cy="675502"/>
          </a:xfrm>
          <a:prstGeom prst="borderCallout1">
            <a:avLst>
              <a:gd name="adj1" fmla="val 107255"/>
              <a:gd name="adj2" fmla="val 45791"/>
              <a:gd name="adj3" fmla="val 157836"/>
              <a:gd name="adj4" fmla="val 4372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zh-CN" b="1" dirty="0">
                <a:solidFill>
                  <a:srgbClr val="9CDCFE"/>
                </a:solidFill>
                <a:latin typeface="Consolas" panose="020B0609020204030204" pitchFamily="49" charset="0"/>
              </a:rPr>
              <a:t>accuracy</a:t>
            </a: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mse</a:t>
            </a:r>
            <a:endParaRPr lang="en-US" altLang="zh-CN" b="1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mae</a:t>
            </a:r>
            <a:endParaRPr lang="en-US" altLang="zh-CN" b="1" dirty="0">
              <a:solidFill>
                <a:srgbClr val="9CDCFE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0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76301" y="1081707"/>
            <a:ext cx="5367907" cy="1941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.fit(</a:t>
            </a:r>
          </a:p>
          <a:p>
            <a:pPr marL="0" indent="0">
              <a:buNone/>
            </a:pP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endParaRPr lang="fr-FR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训练数据的总量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原始样本数量 * 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epochs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216115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训练模型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776301" y="734522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00BCB9-7CB4-C10C-6530-FC2D321926FB}"/>
              </a:ext>
            </a:extLst>
          </p:cNvPr>
          <p:cNvSpPr txBox="1"/>
          <p:nvPr/>
        </p:nvSpPr>
        <p:spPr>
          <a:xfrm>
            <a:off x="742089" y="3081569"/>
            <a:ext cx="965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05BEDD-98F5-7B76-A8AE-D9DE64EF5A98}"/>
              </a:ext>
            </a:extLst>
          </p:cNvPr>
          <p:cNvSpPr txBox="1"/>
          <p:nvPr/>
        </p:nvSpPr>
        <p:spPr>
          <a:xfrm>
            <a:off x="742088" y="3389346"/>
            <a:ext cx="86585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Epoch 9/10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1875/1875 [==============================] - 4s 2ms/step - loss: 0.2506 - accuracy: 0.9058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Epoch 10/10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1875/1875 [==============================] - 4s 2ms/step - loss: 0.2393 - accuracy: 0.9097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dirty="0" err="1">
                <a:solidFill>
                  <a:schemeClr val="bg1"/>
                </a:solidFill>
              </a:rPr>
              <a:t>keras.callbacks.History</a:t>
            </a:r>
            <a:r>
              <a:rPr lang="en-US" altLang="zh-CN" dirty="0">
                <a:solidFill>
                  <a:schemeClr val="bg1"/>
                </a:solidFill>
              </a:rPr>
              <a:t> at 0x7fadef5a1c10&gt;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0201" y="2172319"/>
            <a:ext cx="7742548" cy="719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zh-CN" sz="1400" b="1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accuracy:'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721426" y="1306727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评估模型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500201" y="1825134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67DA16-7B6E-2946-73C7-CDF3EC8067B6}"/>
              </a:ext>
            </a:extLst>
          </p:cNvPr>
          <p:cNvSpPr txBox="1"/>
          <p:nvPr/>
        </p:nvSpPr>
        <p:spPr>
          <a:xfrm>
            <a:off x="1557823" y="3331378"/>
            <a:ext cx="7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313/313 - 1s - loss: 0.3511 - accuracy: 0.8774 - 675ms/epoch - 2ms/step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Test accuracy: 0.8773999810218811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34D34-7599-F1F9-A770-461C9EE5E5BF}"/>
              </a:ext>
            </a:extLst>
          </p:cNvPr>
          <p:cNvSpPr txBox="1"/>
          <p:nvPr/>
        </p:nvSpPr>
        <p:spPr>
          <a:xfrm>
            <a:off x="1500201" y="2957511"/>
            <a:ext cx="965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68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276364" y="1310307"/>
            <a:ext cx="7742548" cy="719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probability_model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.keras.Sequential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.keras.layers.Softmax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probability_model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.argmax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497589" y="444715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进行预测</a:t>
            </a:r>
          </a:p>
          <a:p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276364" y="963122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[6]: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67DA16-7B6E-2946-73C7-CDF3EC8067B6}"/>
              </a:ext>
            </a:extLst>
          </p:cNvPr>
          <p:cNvSpPr txBox="1"/>
          <p:nvPr/>
        </p:nvSpPr>
        <p:spPr>
          <a:xfrm>
            <a:off x="1276364" y="3421089"/>
            <a:ext cx="774254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array([7.7300720e-06, 3.1858748e-11, 3.0451045e-07, 2.7817364e-09,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1.3059016e-09, 3.1923674e-04, 3.9461247e-06, 1.5980251e-02,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   5.8933104e-08, 9.8368847e-01], </a:t>
            </a:r>
            <a:r>
              <a:rPr lang="en-US" altLang="zh-CN" dirty="0" err="1">
                <a:solidFill>
                  <a:schemeClr val="bg1"/>
                </a:solidFill>
              </a:rPr>
              <a:t>dtype</a:t>
            </a:r>
            <a:r>
              <a:rPr lang="en-US" altLang="zh-CN" dirty="0">
                <a:solidFill>
                  <a:schemeClr val="bg1"/>
                </a:solidFill>
              </a:rPr>
              <a:t>=float32)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34D34-7599-F1F9-A770-461C9EE5E5BF}"/>
              </a:ext>
            </a:extLst>
          </p:cNvPr>
          <p:cNvSpPr txBox="1"/>
          <p:nvPr/>
        </p:nvSpPr>
        <p:spPr>
          <a:xfrm>
            <a:off x="1276364" y="3005234"/>
            <a:ext cx="965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[6]: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0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290497" y="2065084"/>
            <a:ext cx="3857706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模型保存与加载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AEE62A-7C43-D90A-B8BD-F90FA29CE67F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3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6648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C5D683A-D328-88FA-2DD0-AB19C51F0739}"/>
              </a:ext>
            </a:extLst>
          </p:cNvPr>
          <p:cNvSpPr txBox="1"/>
          <p:nvPr/>
        </p:nvSpPr>
        <p:spPr>
          <a:xfrm>
            <a:off x="416371" y="172672"/>
            <a:ext cx="21355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2800"/>
            </a:pPr>
            <a:r>
              <a:rPr lang="zh-CN" altLang="en-US" sz="2000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模型保存与加载</a:t>
            </a:r>
            <a:endParaRPr lang="zh-CN" altLang="zh-CN" sz="2000" b="1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pic>
        <p:nvPicPr>
          <p:cNvPr id="1026" name="Picture 2" descr="图片描述">
            <a:extLst>
              <a:ext uri="{FF2B5EF4-FFF2-40B4-BE49-F238E27FC236}">
                <a16:creationId xmlns:a16="http://schemas.microsoft.com/office/drawing/2014/main" id="{B460B869-FEE8-2CA7-BA1F-F10D63C4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571750"/>
            <a:ext cx="3422245" cy="19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57EF86-A731-D813-0059-014B444CE5C2}"/>
              </a:ext>
            </a:extLst>
          </p:cNvPr>
          <p:cNvSpPr txBox="1"/>
          <p:nvPr/>
        </p:nvSpPr>
        <p:spPr>
          <a:xfrm>
            <a:off x="1362119" y="1005578"/>
            <a:ext cx="3157537" cy="1526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架构或配置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模型的状态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编译模型时定义的优化器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损失函数指标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C82FB4-345C-41E5-C167-939116E5246B}"/>
              </a:ext>
            </a:extLst>
          </p:cNvPr>
          <p:cNvSpPr txBox="1"/>
          <p:nvPr/>
        </p:nvSpPr>
        <p:spPr>
          <a:xfrm>
            <a:off x="4624345" y="1439228"/>
            <a:ext cx="4199499" cy="226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知道模型结构，单纯保存变量。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checkpoint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， </a:t>
            </a: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SavedModel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不知道模型结构，保存模型和变量。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HDF5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不需要再改变量，只要常量化的模型。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Frozen </a:t>
            </a: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GraphDef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HDF5</a:t>
            </a:r>
          </a:p>
        </p:txBody>
      </p:sp>
    </p:spTree>
    <p:extLst>
      <p:ext uri="{BB962C8B-B14F-4D97-AF65-F5344CB8AC3E}">
        <p14:creationId xmlns:p14="http://schemas.microsoft.com/office/powerpoint/2010/main" val="842925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1059786"/>
            <a:ext cx="8202547" cy="2962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$</a:t>
            </a:r>
            <a:r>
              <a:rPr lang="zh-CN" altLang="en-US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pip install </a:t>
            </a:r>
            <a:r>
              <a:rPr lang="en-US" altLang="zh-CN" sz="1400" b="1" dirty="0" err="1">
                <a:solidFill>
                  <a:srgbClr val="C586C0"/>
                </a:solidFill>
                <a:latin typeface="Consolas" panose="020B0609020204030204" pitchFamily="49" charset="0"/>
              </a:rPr>
              <a:t>pyyaml</a:t>
            </a:r>
            <a:r>
              <a:rPr lang="en-US" altLang="zh-CN" sz="1400" b="1" dirty="0">
                <a:solidFill>
                  <a:srgbClr val="C586C0"/>
                </a:solidFill>
                <a:latin typeface="Consolas" panose="020B0609020204030204" pitchFamily="49" charset="0"/>
              </a:rPr>
              <a:t> h5py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.keras.datasets.mnist.load_data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].reshape(-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].reshape(-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安装并导入</a:t>
            </a:r>
            <a:r>
              <a:rPr lang="en-US" altLang="zh-CN" sz="1800" b="1" dirty="0" err="1">
                <a:solidFill>
                  <a:schemeClr val="bg1"/>
                </a:solidFill>
              </a:rPr>
              <a:t>Tensorflow</a:t>
            </a:r>
            <a:r>
              <a:rPr lang="zh-CN" altLang="en-US" sz="1800" b="1" dirty="0">
                <a:solidFill>
                  <a:schemeClr val="bg1"/>
                </a:solidFill>
              </a:rPr>
              <a:t>和依赖项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754186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5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1060236"/>
            <a:ext cx="8199250" cy="3847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Define a simple sequential 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.keras.models.Sequential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784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keras.layers.Dropout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.losses.SparseCategoricalCrossentropy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from_logits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.metrics.SparseCategoricalAccuracy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定义模型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754186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0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607126" y="655920"/>
            <a:ext cx="8477711" cy="3764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"training_1/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cp.ckpt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checkpoint_dir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os.path.dirname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callback that saves the model's weights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cp_callback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.keras.callbacks.ModelCheckpoint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save_weights_only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Train the model with the new callback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cp_callback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Pass callback to training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在训练期间保存模型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65155" y="7234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B320A7-BF76-952A-1C9C-E2FA7A800018}"/>
              </a:ext>
            </a:extLst>
          </p:cNvPr>
          <p:cNvSpPr txBox="1"/>
          <p:nvPr/>
        </p:nvSpPr>
        <p:spPr>
          <a:xfrm>
            <a:off x="1637864" y="4368869"/>
            <a:ext cx="50762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os.listdir</a:t>
            </a:r>
            <a:r>
              <a:rPr lang="en-US" altLang="zh-CN" b="1" dirty="0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(</a:t>
            </a:r>
            <a:r>
              <a:rPr lang="en-US" altLang="zh-CN" b="1" dirty="0" err="1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checkpoint_dir</a:t>
            </a:r>
            <a:r>
              <a:rPr lang="en-US" altLang="zh-CN" b="1" dirty="0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)</a:t>
            </a:r>
          </a:p>
          <a:p>
            <a:r>
              <a:rPr lang="en-US" altLang="zh-CN" b="1" dirty="0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['cp.ckpt.data-00000-of-00001', '</a:t>
            </a:r>
            <a:r>
              <a:rPr lang="en-US" altLang="zh-CN" b="1" dirty="0" err="1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cp.ckpt.index</a:t>
            </a:r>
            <a:r>
              <a:rPr lang="en-US" altLang="zh-CN" b="1" dirty="0">
                <a:solidFill>
                  <a:srgbClr val="6A9955"/>
                </a:solidFill>
                <a:latin typeface="Consolas" panose="020B0609020204030204" pitchFamily="49" charset="0"/>
                <a:ea typeface="Lato"/>
                <a:cs typeface="Lato"/>
                <a:sym typeface="Lato"/>
              </a:rPr>
              <a:t>', 'checkpoint']</a:t>
            </a:r>
            <a:endParaRPr lang="zh-CN" altLang="en-US" b="1" dirty="0">
              <a:solidFill>
                <a:srgbClr val="6A9955"/>
              </a:solidFill>
              <a:latin typeface="Consolas" panose="020B0609020204030204" pitchFamily="49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46493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240414" y="1184680"/>
            <a:ext cx="7648177" cy="2699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Evaluate the 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"Untrained model, accuracy: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{:5.2f}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Loads the weights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.load_weights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Re-evaluate the 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"Restored model, accuracy: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{:5.2f}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%"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240414" y="567228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en-US" altLang="zh-CN" sz="1800" b="1" dirty="0" err="1">
                <a:solidFill>
                  <a:schemeClr val="bg1"/>
                </a:solidFill>
              </a:rPr>
              <a:t>load_weights</a:t>
            </a:r>
            <a:r>
              <a:rPr lang="zh-CN" altLang="en-US" sz="1800" b="1" dirty="0">
                <a:solidFill>
                  <a:schemeClr val="bg1"/>
                </a:solidFill>
              </a:rPr>
              <a:t>加载模型</a:t>
            </a:r>
            <a:r>
              <a:rPr lang="en-US" altLang="zh-CN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240414" y="945863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68763A-BA3D-7439-7021-62885E023B5F}"/>
              </a:ext>
            </a:extLst>
          </p:cNvPr>
          <p:cNvSpPr txBox="1"/>
          <p:nvPr/>
        </p:nvSpPr>
        <p:spPr>
          <a:xfrm>
            <a:off x="1203982" y="3936027"/>
            <a:ext cx="76846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32/32 - 0s - loss: 0.3860 - </a:t>
            </a:r>
            <a:r>
              <a:rPr lang="en-US" altLang="zh-CN" dirty="0" err="1">
                <a:solidFill>
                  <a:schemeClr val="bg1"/>
                </a:solidFill>
              </a:rPr>
              <a:t>sparse_categorical_accuracy</a:t>
            </a:r>
            <a:r>
              <a:rPr lang="en-US" altLang="zh-CN" dirty="0">
                <a:solidFill>
                  <a:schemeClr val="bg1"/>
                </a:solidFill>
              </a:rPr>
              <a:t>: 0.8750 - 75ms/epoch - 2ms/step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Restored model, accuracy: 87.50%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E259D6-2664-C8E8-C901-04683828868F}"/>
              </a:ext>
            </a:extLst>
          </p:cNvPr>
          <p:cNvSpPr txBox="1"/>
          <p:nvPr/>
        </p:nvSpPr>
        <p:spPr>
          <a:xfrm>
            <a:off x="1203982" y="3675250"/>
            <a:ext cx="965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2509683" y="1693807"/>
            <a:ext cx="3239729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认识</a:t>
            </a:r>
            <a:r>
              <a:rPr lang="en-US" altLang="zh-CN" dirty="0" err="1"/>
              <a:t>tf.keras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1A708A-E39D-6077-3CF6-D3AB021D9672}"/>
              </a:ext>
            </a:extLst>
          </p:cNvPr>
          <p:cNvSpPr txBox="1"/>
          <p:nvPr/>
        </p:nvSpPr>
        <p:spPr>
          <a:xfrm>
            <a:off x="644013" y="318060"/>
            <a:ext cx="150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1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6C82B9-453D-4DA6-079A-6268FC94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53" y="3109792"/>
            <a:ext cx="2619681" cy="14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EB76D44-302C-5D2D-B846-2957039F1D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818079"/>
              </p:ext>
            </p:extLst>
          </p:nvPr>
        </p:nvGraphicFramePr>
        <p:xfrm>
          <a:off x="5039954" y="3075304"/>
          <a:ext cx="3026799" cy="154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705120" imgH="1886040" progId="PBrush">
                  <p:embed/>
                </p:oleObj>
              </mc:Choice>
              <mc:Fallback>
                <p:oleObj name="Bitmap Image" r:id="rId4" imgW="3705120" imgH="188604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EB76D44-302C-5D2D-B846-2957039F1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9954" y="3075304"/>
                        <a:ext cx="3026799" cy="1540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495823" y="1342845"/>
            <a:ext cx="7648177" cy="1906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and train a new model instance.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entire model as a </a:t>
            </a:r>
            <a:r>
              <a:rPr lang="en-US" altLang="zh-CN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SavedModel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-p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saved_model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saved_model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my_model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1078489" y="358952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en-US" altLang="zh-CN" sz="1800" b="1" dirty="0" err="1">
                <a:solidFill>
                  <a:schemeClr val="bg1"/>
                </a:solidFill>
              </a:rPr>
              <a:t>SavedModel</a:t>
            </a:r>
            <a:r>
              <a:rPr lang="en-US" altLang="zh-CN" sz="1800" b="1" dirty="0">
                <a:solidFill>
                  <a:schemeClr val="bg1"/>
                </a:solidFill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</a:rPr>
              <a:t>保存模型</a:t>
            </a:r>
            <a:r>
              <a:rPr lang="en-US" altLang="zh-CN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495823" y="1112551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B5EC15-7FD4-7538-8468-8966B9DE29A3}"/>
              </a:ext>
            </a:extLst>
          </p:cNvPr>
          <p:cNvSpPr txBox="1"/>
          <p:nvPr/>
        </p:nvSpPr>
        <p:spPr>
          <a:xfrm>
            <a:off x="1457420" y="3634115"/>
            <a:ext cx="5072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my_model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assets  </a:t>
            </a:r>
            <a:r>
              <a:rPr lang="en-US" altLang="zh-CN" b="1" dirty="0" err="1">
                <a:solidFill>
                  <a:schemeClr val="bg1"/>
                </a:solidFill>
              </a:rPr>
              <a:t>keras_metadata.pb</a:t>
            </a:r>
            <a:r>
              <a:rPr lang="en-US" altLang="zh-CN" b="1" dirty="0">
                <a:solidFill>
                  <a:schemeClr val="bg1"/>
                </a:solidFill>
              </a:rPr>
              <a:t>  </a:t>
            </a:r>
            <a:r>
              <a:rPr lang="en-US" altLang="zh-CN" b="1" dirty="0" err="1">
                <a:solidFill>
                  <a:schemeClr val="bg1"/>
                </a:solidFill>
              </a:rPr>
              <a:t>saved_model.pb</a:t>
            </a:r>
            <a:r>
              <a:rPr lang="en-US" altLang="zh-CN" b="1" dirty="0">
                <a:solidFill>
                  <a:schemeClr val="bg1"/>
                </a:solidFill>
              </a:rPr>
              <a:t>  variables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6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797626" y="1615928"/>
            <a:ext cx="6359662" cy="221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and train a new model instance.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train_images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entire model to a HDF5 file.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'.h5' extension indicates that the model should be saved to HDF5.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'my_model.h5'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1797626" y="895840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en-US" altLang="zh-CN" sz="1800" b="1" dirty="0">
                <a:solidFill>
                  <a:schemeClr val="bg1"/>
                </a:solidFill>
              </a:rPr>
              <a:t>HDF5 </a:t>
            </a:r>
            <a:r>
              <a:rPr lang="zh-CN" altLang="en-US" sz="1800" b="1" dirty="0">
                <a:solidFill>
                  <a:schemeClr val="bg1"/>
                </a:solidFill>
              </a:rPr>
              <a:t>格式保存模型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797626" y="1274475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[6]: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475951" y="2174324"/>
            <a:ext cx="4923224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 err="1"/>
              <a:t>tf.data</a:t>
            </a:r>
            <a:r>
              <a:rPr lang="zh-CN" altLang="en-US" dirty="0"/>
              <a:t>优化训练数据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345F7A-9524-50A9-CBD7-54EAF8770ED4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>
                <a:solidFill>
                  <a:schemeClr val="lt1"/>
                </a:solidFill>
                <a:latin typeface="Raleway"/>
                <a:sym typeface="Raleway"/>
              </a:rPr>
              <a:t>4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81729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371249" y="113069"/>
            <a:ext cx="3039089" cy="44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TF Data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数据准备逻辑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69EE857-0490-F7BB-E8B5-4EA0A5A5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8" y="926462"/>
            <a:ext cx="7912359" cy="383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591422" y="103239"/>
            <a:ext cx="1563950" cy="484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tf.data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优点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796DAC-0214-5C35-715C-1E6C95EBA522}"/>
              </a:ext>
            </a:extLst>
          </p:cNvPr>
          <p:cNvSpPr txBox="1"/>
          <p:nvPr/>
        </p:nvSpPr>
        <p:spPr>
          <a:xfrm>
            <a:off x="654245" y="743001"/>
            <a:ext cx="8065212" cy="1895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支持不同的数据源以及数据大小和宽度，如 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text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audio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image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和 </a:t>
            </a: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numpy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array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tf.data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采用 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ETL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数据处理流程给，即 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Extract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、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Transform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和 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Load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将不同类型的数据二进制流存入一个 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TFRecord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文件中，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TFRecord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是一个灵活高效的二进制格式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tf.data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底层实现了比较高效的多线程并行化</a:t>
            </a:r>
            <a:endParaRPr lang="zh-CN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9A79A1-25AC-0648-3B62-5A53BF040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14" y="2739327"/>
            <a:ext cx="4963886" cy="197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668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3;p29">
            <a:extLst>
              <a:ext uri="{FF2B5EF4-FFF2-40B4-BE49-F238E27FC236}">
                <a16:creationId xmlns:a16="http://schemas.microsoft.com/office/drawing/2014/main" id="{84DF73E3-501A-46A8-AF8C-73ACEEE03697}"/>
              </a:ext>
            </a:extLst>
          </p:cNvPr>
          <p:cNvSpPr txBox="1">
            <a:spLocks/>
          </p:cNvSpPr>
          <p:nvPr/>
        </p:nvSpPr>
        <p:spPr>
          <a:xfrm>
            <a:off x="468518" y="142564"/>
            <a:ext cx="1679831" cy="418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08F3A3-1F02-EF2D-5F8A-3F83289790B3}"/>
              </a:ext>
            </a:extLst>
          </p:cNvPr>
          <p:cNvSpPr/>
          <p:nvPr/>
        </p:nvSpPr>
        <p:spPr>
          <a:xfrm>
            <a:off x="724318" y="831273"/>
            <a:ext cx="6475326" cy="41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随着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GPU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和 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TPU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问世，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CPU 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处理很容易成为瓶颈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1C4C6D-7778-F7BD-035B-C622E3FE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49" y="1349523"/>
            <a:ext cx="4902200" cy="111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A7E30-47A9-5A70-852D-AA5354E4E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32" y="3228282"/>
            <a:ext cx="4744720" cy="10839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FC695C8-273B-7A80-4A60-813B454AED69}"/>
              </a:ext>
            </a:extLst>
          </p:cNvPr>
          <p:cNvSpPr/>
          <p:nvPr/>
        </p:nvSpPr>
        <p:spPr>
          <a:xfrm>
            <a:off x="769415" y="2674473"/>
            <a:ext cx="6475326" cy="41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当加速器正在执行训练步骤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时，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正在准备步骤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N+1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的数据</a:t>
            </a:r>
          </a:p>
        </p:txBody>
      </p:sp>
    </p:spTree>
    <p:extLst>
      <p:ext uri="{BB962C8B-B14F-4D97-AF65-F5344CB8AC3E}">
        <p14:creationId xmlns:p14="http://schemas.microsoft.com/office/powerpoint/2010/main" val="1315432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769050" y="1520679"/>
            <a:ext cx="6714225" cy="2564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keras.datasets.mnist.load_data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.data.Dataset.from_tensor_slices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.shuffle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.map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(preprocess)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.batch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.repeat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1769051" y="800591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en-US" altLang="zh-CN" sz="1800" b="1" dirty="0" err="1">
                <a:solidFill>
                  <a:schemeClr val="bg1"/>
                </a:solidFill>
              </a:rPr>
              <a:t>tf.data.Dataset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769051" y="1179226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162228" y="2212727"/>
            <a:ext cx="3020618" cy="812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/>
              <a:t>花卉识别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345F7A-9524-50A9-CBD7-54EAF8770ED4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>
                <a:solidFill>
                  <a:schemeClr val="lt1"/>
                </a:solidFill>
                <a:latin typeface="Raleway"/>
                <a:sym typeface="Raleway"/>
              </a:rPr>
              <a:t>4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AC579-AD48-F992-771E-8E178CFB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629" y="675764"/>
            <a:ext cx="179563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63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15841"/>
            <a:ext cx="6550940" cy="2564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data_root_orig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.keras.utils.get_file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'https://storage.googleapis.com/download.tensorflow.org/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example_images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/flower_photos.tgz'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           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flower_photos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untar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data_root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data_root_orig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data_root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下载图片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46EF5-0C5D-A751-CA69-5528E13230EB}"/>
              </a:ext>
            </a:extLst>
          </p:cNvPr>
          <p:cNvSpPr txBox="1"/>
          <p:nvPr/>
        </p:nvSpPr>
        <p:spPr>
          <a:xfrm>
            <a:off x="946208" y="3562752"/>
            <a:ext cx="46163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/daisy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/dandelion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/sunflowers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/roses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/tulips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15842"/>
            <a:ext cx="6550940" cy="2331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data_root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glob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'*/*'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image_count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image_count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图片路径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46EF5-0C5D-A751-CA69-5528E13230EB}"/>
              </a:ext>
            </a:extLst>
          </p:cNvPr>
          <p:cNvSpPr txBox="1"/>
          <p:nvPr/>
        </p:nvSpPr>
        <p:spPr>
          <a:xfrm>
            <a:off x="929879" y="3774771"/>
            <a:ext cx="66862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3670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['/root/.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/dandelion/3451646670_3eff7094b7_n.jpg', '/root/.</a:t>
            </a:r>
            <a:r>
              <a:rPr lang="en-US" altLang="zh-CN" dirty="0" err="1">
                <a:solidFill>
                  <a:schemeClr val="bg1"/>
                </a:solidFill>
              </a:rPr>
              <a:t>keras</a:t>
            </a:r>
            <a:r>
              <a:rPr lang="en-US" altLang="zh-CN" dirty="0">
                <a:solidFill>
                  <a:schemeClr val="bg1"/>
                </a:solidFill>
              </a:rPr>
              <a:t>/datasets/</a:t>
            </a:r>
            <a:r>
              <a:rPr lang="en-US" altLang="zh-CN" dirty="0" err="1">
                <a:solidFill>
                  <a:schemeClr val="bg1"/>
                </a:solidFill>
              </a:rPr>
              <a:t>flower_photos</a:t>
            </a:r>
            <a:r>
              <a:rPr lang="en-US" altLang="zh-CN" dirty="0">
                <a:solidFill>
                  <a:schemeClr val="bg1"/>
                </a:solidFill>
              </a:rPr>
              <a:t>/dandelion/13887031789_97437f246b.jpg']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5359BE-43B2-854B-7E10-30CBC89F7D97}"/>
              </a:ext>
            </a:extLst>
          </p:cNvPr>
          <p:cNvSpPr txBox="1"/>
          <p:nvPr/>
        </p:nvSpPr>
        <p:spPr>
          <a:xfrm>
            <a:off x="936932" y="3357024"/>
            <a:ext cx="92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2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38875" y="125906"/>
            <a:ext cx="2181421" cy="43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  <a:buFont typeface="Arial"/>
            </a:pP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Keras</a:t>
            </a: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与</a:t>
            </a: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tf.keras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48C34FF3-B97C-27E1-0092-9368798908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9A2420-0945-1485-997E-FEBFD5D0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729937"/>
            <a:ext cx="5991201" cy="388854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75680" y="771627"/>
            <a:ext cx="8312943" cy="2625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data_root.glob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'*/'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.is_dir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label_to_index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label_to_index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label_to_index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).parent.name]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 10 labels indices: 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all_image_labels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图片标签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46EF5-0C5D-A751-CA69-5528E13230EB}"/>
              </a:ext>
            </a:extLst>
          </p:cNvPr>
          <p:cNvSpPr txBox="1"/>
          <p:nvPr/>
        </p:nvSpPr>
        <p:spPr>
          <a:xfrm>
            <a:off x="975680" y="3547532"/>
            <a:ext cx="66862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['daisy', 'dandelion', 'roses', 'sunflowers', 'tulips']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{'daisy': 0, 'dandelion': 1, 'roses': 2, 'sunflowers': 3, 'tulips': 4}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First 10 labels indices:  [4, 2, 3, 3, 0, 1, 1, 0, 1, 1]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5359BE-43B2-854B-7E10-30CBC89F7D97}"/>
              </a:ext>
            </a:extLst>
          </p:cNvPr>
          <p:cNvSpPr txBox="1"/>
          <p:nvPr/>
        </p:nvSpPr>
        <p:spPr>
          <a:xfrm>
            <a:off x="997526" y="3089516"/>
            <a:ext cx="92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915841"/>
            <a:ext cx="7586637" cy="4031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img_height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img_width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preprocess_image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.image.decode_jpeg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.image.resize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img_height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img_width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normalize to [0,1] range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load_and_preprocess_image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.io.read_file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preprocess_image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加载和格式化图片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In[4]: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74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915842"/>
            <a:ext cx="7050127" cy="201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.data.Dataset.from_tensor_slices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all_image_paths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path_ds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.map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load_and_preprocess_image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.data.Dataset.from_tensor_slices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all_image_labels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.int64))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image_label_ds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.data.Dataset.zip((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image_label_ds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构建一个 </a:t>
            </a:r>
            <a:r>
              <a:rPr lang="en-US" altLang="zh-CN" sz="1800" b="1" dirty="0" err="1">
                <a:solidFill>
                  <a:schemeClr val="bg1"/>
                </a:solidFill>
              </a:rPr>
              <a:t>tf.data.Dataset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In[5]: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A6DF1E-1BDA-0996-BC91-5B4A3575400A}"/>
              </a:ext>
            </a:extLst>
          </p:cNvPr>
          <p:cNvSpPr txBox="1"/>
          <p:nvPr/>
        </p:nvSpPr>
        <p:spPr>
          <a:xfrm>
            <a:off x="975680" y="3547532"/>
            <a:ext cx="6686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dirty="0" err="1">
                <a:solidFill>
                  <a:schemeClr val="bg1"/>
                </a:solidFill>
              </a:rPr>
              <a:t>ZipDataset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element_spec</a:t>
            </a:r>
            <a:r>
              <a:rPr lang="en-US" altLang="zh-CN" dirty="0">
                <a:solidFill>
                  <a:schemeClr val="bg1"/>
                </a:solidFill>
              </a:rPr>
              <a:t>=(</a:t>
            </a:r>
            <a:r>
              <a:rPr lang="en-US" altLang="zh-CN" dirty="0" err="1">
                <a:solidFill>
                  <a:schemeClr val="bg1"/>
                </a:solidFill>
              </a:rPr>
              <a:t>TensorSpec</a:t>
            </a:r>
            <a:r>
              <a:rPr lang="en-US" altLang="zh-CN" dirty="0">
                <a:solidFill>
                  <a:schemeClr val="bg1"/>
                </a:solidFill>
              </a:rPr>
              <a:t>(shape=(192, 192, 3), </a:t>
            </a:r>
            <a:r>
              <a:rPr lang="en-US" altLang="zh-CN" dirty="0" err="1">
                <a:solidFill>
                  <a:schemeClr val="bg1"/>
                </a:solidFill>
              </a:rPr>
              <a:t>dtype</a:t>
            </a:r>
            <a:r>
              <a:rPr lang="en-US" altLang="zh-CN" dirty="0">
                <a:solidFill>
                  <a:schemeClr val="bg1"/>
                </a:solidFill>
              </a:rPr>
              <a:t>=tf.float32, name=None), </a:t>
            </a:r>
            <a:r>
              <a:rPr lang="en-US" altLang="zh-CN" dirty="0" err="1">
                <a:solidFill>
                  <a:schemeClr val="bg1"/>
                </a:solidFill>
              </a:rPr>
              <a:t>TensorSpec</a:t>
            </a:r>
            <a:r>
              <a:rPr lang="en-US" altLang="zh-CN" dirty="0">
                <a:solidFill>
                  <a:schemeClr val="bg1"/>
                </a:solidFill>
              </a:rPr>
              <a:t>(shape=(), </a:t>
            </a:r>
            <a:r>
              <a:rPr lang="en-US" altLang="zh-CN" dirty="0" err="1">
                <a:solidFill>
                  <a:schemeClr val="bg1"/>
                </a:solidFill>
              </a:rPr>
              <a:t>dtype</a:t>
            </a:r>
            <a:r>
              <a:rPr lang="en-US" altLang="zh-CN" dirty="0">
                <a:solidFill>
                  <a:schemeClr val="bg1"/>
                </a:solidFill>
              </a:rPr>
              <a:t>=tf.int64, name=None))&gt;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E12336-88A0-5D0A-D87A-D0BBD1735310}"/>
              </a:ext>
            </a:extLst>
          </p:cNvPr>
          <p:cNvSpPr txBox="1"/>
          <p:nvPr/>
        </p:nvSpPr>
        <p:spPr>
          <a:xfrm>
            <a:off x="997526" y="3089516"/>
            <a:ext cx="92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326137" y="1701654"/>
            <a:ext cx="7050127" cy="201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设置一个和数据集大小一致的 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shuffle buffer size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（随机缓冲区大小）以保证数据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被充分打乱。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image_label_ds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.shuffle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image_count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.repeat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.batch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当模型在训练的时候，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`prefetch`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使数据集在后台取得 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。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.prefetch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=AUTOTUNE)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326138" y="981565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构建数据集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326138" y="1360200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In[6]: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688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09525" y="106260"/>
            <a:ext cx="3919879" cy="503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000" dirty="0" err="1">
                <a:solidFill>
                  <a:srgbClr val="0070C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image_dataset_from_directory</a:t>
            </a:r>
            <a:endParaRPr sz="2000" dirty="0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1CBF91E-06AD-7F7E-6225-CF62EF6B36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1525" y="882456"/>
          <a:ext cx="6842721" cy="3638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386400" imgH="3395520" progId="PBrush">
                  <p:embed/>
                </p:oleObj>
              </mc:Choice>
              <mc:Fallback>
                <p:oleObj name="Bitmap Image" r:id="rId3" imgW="6386400" imgH="339552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1CBF91E-06AD-7F7E-6225-CF62EF6B3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1525" y="882456"/>
                        <a:ext cx="6842721" cy="3638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250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09525" y="106260"/>
            <a:ext cx="3919879" cy="503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000" dirty="0" err="1">
                <a:solidFill>
                  <a:srgbClr val="0070C0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image_dataset_from_directory</a:t>
            </a:r>
            <a:endParaRPr sz="2000" dirty="0">
              <a:solidFill>
                <a:srgbClr val="0070C0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1CBF91E-06AD-7F7E-6225-CF62EF6B3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581844"/>
              </p:ext>
            </p:extLst>
          </p:nvPr>
        </p:nvGraphicFramePr>
        <p:xfrm>
          <a:off x="1421525" y="882456"/>
          <a:ext cx="6842721" cy="3638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386400" imgH="3395520" progId="PBrush">
                  <p:embed/>
                </p:oleObj>
              </mc:Choice>
              <mc:Fallback>
                <p:oleObj name="Bitmap Image" r:id="rId3" imgW="6386400" imgH="339552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71CBF91E-06AD-7F7E-6225-CF62EF6B3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1525" y="882456"/>
                        <a:ext cx="6842721" cy="3638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644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915841"/>
            <a:ext cx="7050127" cy="2513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.keras.utils.image_dataset_from_directory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data_root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"training"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seed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img_height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img_width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.class_names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en-US" altLang="zh-CN" sz="1800" b="1" dirty="0" err="1">
                <a:solidFill>
                  <a:schemeClr val="bg1"/>
                </a:solidFill>
              </a:rPr>
              <a:t>image_dataset_from_directory</a:t>
            </a:r>
            <a:r>
              <a:rPr lang="zh-CN" altLang="en-US" sz="1800" b="1" dirty="0">
                <a:solidFill>
                  <a:schemeClr val="bg1"/>
                </a:solidFill>
              </a:rPr>
              <a:t>构建数据集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In[7]: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2734FE-968B-7CD4-2034-72B4B492A7EA}"/>
              </a:ext>
            </a:extLst>
          </p:cNvPr>
          <p:cNvSpPr txBox="1"/>
          <p:nvPr/>
        </p:nvSpPr>
        <p:spPr>
          <a:xfrm>
            <a:off x="997525" y="3723453"/>
            <a:ext cx="79412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Found 3670 files belonging to 5 classes. Using 2936 files for training. 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&lt;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+mn-lt"/>
              </a:rPr>
              <a:t>BatchDataset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+mn-lt"/>
              </a:rPr>
              <a:t>element_spec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=(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+mn-lt"/>
              </a:rPr>
              <a:t>TensorSpec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(shape=(None, 180, 180, 3),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+mn-lt"/>
              </a:rPr>
              <a:t>dtype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=tf.float32, name=None),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+mn-lt"/>
              </a:rPr>
              <a:t>TensorSpec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(shape=(None,),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+mn-lt"/>
              </a:rPr>
              <a:t>dtype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=tf.int32, name=None))&gt; </a:t>
            </a: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+mn-lt"/>
              </a:rPr>
              <a:t>['daisy', 'dandelion', 'roses', 'sunflowers', 'tulips']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F7B2B8-0816-142C-3CCC-3B278BA2EFD6}"/>
              </a:ext>
            </a:extLst>
          </p:cNvPr>
          <p:cNvSpPr txBox="1"/>
          <p:nvPr/>
        </p:nvSpPr>
        <p:spPr>
          <a:xfrm>
            <a:off x="997525" y="3415676"/>
            <a:ext cx="9269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[7]: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1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882165"/>
            <a:ext cx="7050127" cy="201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mobile_net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.applications.MobileNetV2(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include_top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mobile_net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.trainable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.Sequential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mobile_net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.layers.GlobalAveragePooling2D(),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.layers.Flatten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.optimizers.Adam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sparse_categorical_crossentropy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"accuracy"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      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迁移学习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In[8]: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6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814566"/>
            <a:ext cx="7050127" cy="2130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AUTOTUNE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AUTOTUNE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train_ds.cache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().shuffle(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).prefetch(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AUTOTUNE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normalization_layer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.layers.Rescaling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normalized_ds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.map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normalization_layer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steps_per_epoch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mobile_net_flower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训练保存模型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In[9]: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CF9B93-BFFC-0BB6-D41C-C13188E65F84}"/>
              </a:ext>
            </a:extLst>
          </p:cNvPr>
          <p:cNvSpPr txBox="1"/>
          <p:nvPr/>
        </p:nvSpPr>
        <p:spPr>
          <a:xfrm>
            <a:off x="921324" y="3320337"/>
            <a:ext cx="41507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Epoch 9/10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92/92 [==============================] - 70s 761ms/step - loss: 0.2367 - accuracy: 0.9302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Epoch 10/10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92/92 [==============================] - 72s 774ms/step - loss: 0.2380 - accuracy: 0.9292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5128E9-5942-55B9-8574-60D4F56EDD98}"/>
              </a:ext>
            </a:extLst>
          </p:cNvPr>
          <p:cNvSpPr txBox="1"/>
          <p:nvPr/>
        </p:nvSpPr>
        <p:spPr>
          <a:xfrm>
            <a:off x="931229" y="3012560"/>
            <a:ext cx="997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[10]: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244EB1F-FD74-24EB-2D91-90E21FA74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467774"/>
              </p:ext>
            </p:extLst>
          </p:nvPr>
        </p:nvGraphicFramePr>
        <p:xfrm>
          <a:off x="5915025" y="3172978"/>
          <a:ext cx="3048618" cy="1538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MP 图像" r:id="rId3" imgW="3985200" imgH="2011680" progId="Paint.Picture.1">
                  <p:embed/>
                </p:oleObj>
              </mc:Choice>
              <mc:Fallback>
                <p:oleObj name="BMP 图像" r:id="rId3" imgW="3985200" imgH="2011680" progId="Paint.Picture.1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244EB1F-FD74-24EB-2D91-90E21FA740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5025" y="3172978"/>
                        <a:ext cx="3048618" cy="1538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069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915841"/>
            <a:ext cx="7898825" cy="3756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flower_model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keras.models.load_model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mobile_net_flower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'/root/48.jpg'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.preprocessing.image.load_img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image_path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.preprocessing.image.img_to_array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expand_dims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a batch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flower_model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image most likely belongs to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with a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{:.2f}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percent confidence."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label_names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argmax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进行预测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In[10]: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40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38875" y="125906"/>
            <a:ext cx="2181421" cy="43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  <a:buFont typeface="Arial"/>
            </a:pP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Keras</a:t>
            </a: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与</a:t>
            </a: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tf.keras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08C304-1221-A6C3-ACB9-D0EB89CC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61" y="1040934"/>
            <a:ext cx="6695768" cy="325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4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38875" y="125906"/>
            <a:ext cx="2181421" cy="43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  <a:buFont typeface="Arial"/>
            </a:pP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Keras</a:t>
            </a: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与</a:t>
            </a:r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Arial"/>
              </a:rPr>
              <a:t>tf.keras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D71C391-8003-F87F-B826-75AA23DE1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3341187"/>
              </p:ext>
            </p:extLst>
          </p:nvPr>
        </p:nvGraphicFramePr>
        <p:xfrm>
          <a:off x="2349406" y="671510"/>
          <a:ext cx="5459865" cy="4027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991120" imgH="4419720" progId="PBrush">
                  <p:embed/>
                </p:oleObj>
              </mc:Choice>
              <mc:Fallback>
                <p:oleObj name="Bitmap Image" r:id="rId3" imgW="5991120" imgH="441972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5D71C391-8003-F87F-B826-75AA23DE1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9406" y="671510"/>
                        <a:ext cx="5459865" cy="4027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13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129159" y="116074"/>
            <a:ext cx="3469447" cy="43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  <a:buFont typeface="Arial"/>
            </a:pPr>
            <a:r>
              <a:rPr lang="zh-CN" altLang="en-US" sz="2000" dirty="0">
                <a:solidFill>
                  <a:srgbClr val="0070C0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模型（</a:t>
            </a:r>
            <a:r>
              <a:rPr lang="en-US" altLang="zh-CN" sz="2000" dirty="0">
                <a:solidFill>
                  <a:srgbClr val="0070C0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Model</a:t>
            </a:r>
            <a:r>
              <a:rPr lang="zh-CN" altLang="en-US" sz="2000" dirty="0">
                <a:solidFill>
                  <a:srgbClr val="0070C0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）与层（</a:t>
            </a:r>
            <a:r>
              <a:rPr lang="en-US" altLang="zh-CN" sz="2000" dirty="0">
                <a:solidFill>
                  <a:srgbClr val="0070C0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Layer</a:t>
            </a:r>
            <a:r>
              <a:rPr lang="zh-CN" altLang="en-US" sz="2000" dirty="0">
                <a:solidFill>
                  <a:srgbClr val="0070C0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E3F66-F64E-552E-798C-272EC3ADA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329" y="1511084"/>
            <a:ext cx="2704571" cy="30673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405423-9025-D85B-278F-7B863B0F24F2}"/>
              </a:ext>
            </a:extLst>
          </p:cNvPr>
          <p:cNvSpPr txBox="1"/>
          <p:nvPr/>
        </p:nvSpPr>
        <p:spPr>
          <a:xfrm>
            <a:off x="1046434" y="845622"/>
            <a:ext cx="4581833" cy="364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层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将各种计算流程和变量进行了封装（例如基本的全连接层，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CNN 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的卷积层、池化层等）</a:t>
            </a:r>
            <a:endParaRPr lang="en-US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endParaRPr lang="en-US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模型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将各种层进行组织和连接，并封装成一个整体，描述了如何将输入数据通过各种层以及运算而得到输出。</a:t>
            </a:r>
          </a:p>
        </p:txBody>
      </p:sp>
    </p:spTree>
    <p:extLst>
      <p:ext uri="{BB962C8B-B14F-4D97-AF65-F5344CB8AC3E}">
        <p14:creationId xmlns:p14="http://schemas.microsoft.com/office/powerpoint/2010/main" val="208741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1015867"/>
            <a:ext cx="7610616" cy="2966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.Variable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.random.normal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.Variable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.zeros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__call__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.matmul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.nn.relu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定义层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266373" y="1052193"/>
            <a:ext cx="7628929" cy="3677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SequentialModule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dense_1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Dense(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dense_2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Dense(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out_features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__call__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dense_1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dense_2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6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SequentialModule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the_model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"Model results:"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my_model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.constant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]])))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定义模型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266373" y="682902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9D1D8B-D206-5C5C-0F9D-9E4CDDCF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12" y="934065"/>
            <a:ext cx="2432155" cy="27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7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600" dirty="0"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4550</TotalTime>
  <Words>3907</Words>
  <Application>Microsoft Office PowerPoint</Application>
  <PresentationFormat>全屏显示(16:9)</PresentationFormat>
  <Paragraphs>450</Paragraphs>
  <Slides>49</Slides>
  <Notes>48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微软雅黑 Light</vt:lpstr>
      <vt:lpstr>Arial</vt:lpstr>
      <vt:lpstr>Consolas</vt:lpstr>
      <vt:lpstr>Lato</vt:lpstr>
      <vt:lpstr>Raleway</vt:lpstr>
      <vt:lpstr>Streamline</vt:lpstr>
      <vt:lpstr>Bitmap Image</vt:lpstr>
      <vt:lpstr>BMP 图像</vt:lpstr>
      <vt:lpstr>  服装图像识别： Keras搭建与训练模型</vt:lpstr>
      <vt:lpstr> 项目目标</vt:lpstr>
      <vt:lpstr>认识tf.keras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服装图像识别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模型保存与加载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tf.data优化训练数据</vt:lpstr>
      <vt:lpstr>TF Data 数据准备逻辑</vt:lpstr>
      <vt:lpstr>tf.data优点</vt:lpstr>
      <vt:lpstr>PowerPoint 演示文稿</vt:lpstr>
      <vt:lpstr>PowerPoint 演示文稿</vt:lpstr>
      <vt:lpstr>花卉识别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image_dataset_from_directory</vt:lpstr>
      <vt:lpstr>image_dataset_from_directory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163</cp:revision>
  <dcterms:modified xsi:type="dcterms:W3CDTF">2022-08-17T12:23:41Z</dcterms:modified>
</cp:coreProperties>
</file>